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7"/>
  </p:notesMasterIdLst>
  <p:sldIdLst>
    <p:sldId id="289" r:id="rId2"/>
    <p:sldId id="277" r:id="rId3"/>
    <p:sldId id="261" r:id="rId4"/>
    <p:sldId id="258" r:id="rId5"/>
    <p:sldId id="284" r:id="rId6"/>
    <p:sldId id="285" r:id="rId7"/>
    <p:sldId id="288" r:id="rId8"/>
    <p:sldId id="278" r:id="rId9"/>
    <p:sldId id="259" r:id="rId10"/>
    <p:sldId id="260" r:id="rId11"/>
    <p:sldId id="286" r:id="rId12"/>
    <p:sldId id="262" r:id="rId13"/>
    <p:sldId id="287" r:id="rId14"/>
    <p:sldId id="264" r:id="rId15"/>
    <p:sldId id="27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09"/>
    <p:restoredTop sz="92135"/>
  </p:normalViewPr>
  <p:slideViewPr>
    <p:cSldViewPr>
      <p:cViewPr varScale="1">
        <p:scale>
          <a:sx n="79" d="100"/>
          <a:sy n="79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5F585-C0A0-4BE3-9C49-E8B2C7216352}" type="datetimeFigureOut">
              <a:rPr lang="en-US" smtClean="0"/>
              <a:pPr/>
              <a:t>7/23/2022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530B-BECC-4F2D-8746-69F9494D12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9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BDA208C-0688-451A-BF7D-CB40AAA901C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5742-A09E-4108-97F0-EC14CBAB3DD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D853BE-A1DA-4E80-A1E7-8B16AD483E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6DA7B-245A-4581-9C64-12541CBEEEE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BA80E-3BFD-472F-AE02-49E3938DE3F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657D-427E-49A8-AE2B-01495987257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922-3B73-47B7-AFF6-98D87648B9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5FAF-C9CB-4BC9-9447-470DEB033C1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0799C-F568-49FA-B969-71232FD780A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41A66-284C-4A22-A49E-DC0CACB3BC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B6D9-72D8-48FE-89F1-8A6E90EFC9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4241F1-C488-4FAA-B18B-3106F568F3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3000372"/>
            <a:ext cx="7748614" cy="2786082"/>
          </a:xfrm>
        </p:spPr>
        <p:txBody>
          <a:bodyPr/>
          <a:lstStyle/>
          <a:p>
            <a:r>
              <a:rPr lang="en-US" sz="2000" dirty="0" smtClean="0"/>
              <a:t>Course code- ECONA306</a:t>
            </a:r>
          </a:p>
          <a:p>
            <a:r>
              <a:rPr lang="en-US" sz="2000" dirty="0" smtClean="0"/>
              <a:t>Class- BA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year</a:t>
            </a:r>
          </a:p>
          <a:p>
            <a:r>
              <a:rPr lang="en-US" sz="2000" dirty="0" smtClean="0"/>
              <a:t>Discipline Specific Elective</a:t>
            </a:r>
          </a:p>
          <a:p>
            <a:r>
              <a:rPr lang="en-US" sz="2000" dirty="0" smtClean="0"/>
              <a:t>Session -2022-23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00364" y="5857892"/>
            <a:ext cx="2895600" cy="714380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INTERNATIONAL ECONOMIS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714612" y="4500570"/>
            <a:ext cx="3857652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Gopal</a:t>
            </a:r>
            <a:r>
              <a:rPr lang="en-US" dirty="0" smtClean="0"/>
              <a:t> </a:t>
            </a:r>
            <a:r>
              <a:rPr lang="en-US" dirty="0" err="1" smtClean="0"/>
              <a:t>Bhardwaj</a:t>
            </a:r>
            <a:endParaRPr lang="en-US" dirty="0" smtClean="0"/>
          </a:p>
          <a:p>
            <a:pPr algn="ctr"/>
            <a:r>
              <a:rPr lang="en-US" sz="2000" dirty="0" smtClean="0"/>
              <a:t>Assistant Professor</a:t>
            </a:r>
          </a:p>
          <a:p>
            <a:pPr algn="ctr"/>
            <a:r>
              <a:rPr lang="en-US" sz="2000" dirty="0" smtClean="0"/>
              <a:t>Dept. of Economics</a:t>
            </a:r>
          </a:p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14678" y="6143644"/>
            <a:ext cx="2895600" cy="457200"/>
          </a:xfrm>
        </p:spPr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Will explore three realms of the modern world economy</a:t>
            </a:r>
          </a:p>
          <a:p>
            <a:pPr lvl="1"/>
            <a:r>
              <a:rPr lang="en-US" dirty="0"/>
              <a:t>International trade</a:t>
            </a:r>
          </a:p>
          <a:p>
            <a:pPr lvl="1"/>
            <a:r>
              <a:rPr lang="en-US" dirty="0"/>
              <a:t>International production</a:t>
            </a:r>
          </a:p>
          <a:p>
            <a:pPr lvl="1"/>
            <a:r>
              <a:rPr lang="en-US" dirty="0"/>
              <a:t>International finance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072206"/>
            <a:ext cx="3962400" cy="557194"/>
          </a:xfrm>
        </p:spPr>
        <p:txBody>
          <a:bodyPr/>
          <a:lstStyle/>
          <a:p>
            <a:r>
              <a:rPr lang="en-US" altLang="en-US" dirty="0" smtClean="0"/>
              <a:t> 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The exchange of </a:t>
            </a:r>
            <a:r>
              <a:rPr lang="en-US" sz="2800" i="1" dirty="0"/>
              <a:t>both</a:t>
            </a:r>
            <a:r>
              <a:rPr lang="en-US" sz="2800" dirty="0"/>
              <a:t> goods (merchandise) </a:t>
            </a:r>
            <a:r>
              <a:rPr lang="en-US" sz="2800" i="1" dirty="0"/>
              <a:t>and</a:t>
            </a:r>
            <a:r>
              <a:rPr lang="en-US" sz="2800" dirty="0"/>
              <a:t> services among the countries of the world.</a:t>
            </a:r>
          </a:p>
          <a:p>
            <a:r>
              <a:rPr lang="en-US" sz="2800" dirty="0"/>
              <a:t>Goods: tangible and storable (something you can drop on your toe).</a:t>
            </a:r>
          </a:p>
          <a:p>
            <a:r>
              <a:rPr lang="en-US" sz="2800" dirty="0"/>
              <a:t>Services: intangible and non-storable (something you cannot drop on your toe).</a:t>
            </a:r>
          </a:p>
          <a:p>
            <a:r>
              <a:rPr lang="en-US" sz="2800" dirty="0"/>
              <a:t>Trade in services accounts for approximately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one fifth </a:t>
            </a:r>
            <a:r>
              <a:rPr lang="en-US" sz="2800" dirty="0"/>
              <a:t>of global trade.</a:t>
            </a:r>
          </a:p>
          <a:p>
            <a:r>
              <a:rPr lang="en-US" sz="2800" dirty="0"/>
              <a:t>The two are often intertwined.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Figure 1.1 Gross Domestic Product and Exports in the World Economy, 1970 to 2018 (1970=100). Source: World Bank, World Development Indicators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14480" y="6072206"/>
            <a:ext cx="3019444" cy="457200"/>
          </a:xfrm>
        </p:spPr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/>
          </a:p>
        </p:txBody>
      </p:sp>
      <p:pic>
        <p:nvPicPr>
          <p:cNvPr id="5" name="Picture 5" descr="D:\Upload_Haripriya\05-07-2020\reinert\JPEG\Kenneth A. Reinert_Chapter1\Kenneth A. Reinert_fig. 1_1.jpg">
            <a:extLst>
              <a:ext uri="{FF2B5EF4-FFF2-40B4-BE49-F238E27FC236}">
                <a16:creationId xmlns:a16="http://schemas.microsoft.com/office/drawing/2014/main" xmlns="" id="{4EA03447-3376-0E49-9324-7C5487679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" y="714356"/>
            <a:ext cx="7183437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104318-E20B-0142-BD9C-1DAD09BC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of international trade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820CDA3-048D-3440-8570-805C4309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196934-A60E-894B-BB16-C03DCA9A4C2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There are many reasons for the expansion of world trade: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Transportation</a:t>
            </a:r>
            <a:r>
              <a:rPr lang="en-US" dirty="0"/>
              <a:t>: the container shipping revolution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Technology</a:t>
            </a:r>
            <a:r>
              <a:rPr lang="en-US" dirty="0"/>
              <a:t>: information and communication technology (ICT)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Tariffs</a:t>
            </a:r>
            <a:r>
              <a:rPr lang="en-US" dirty="0"/>
              <a:t>: trade liberalization</a:t>
            </a:r>
          </a:p>
          <a:p>
            <a:pPr lvl="1"/>
            <a:r>
              <a:rPr lang="en-US" dirty="0"/>
              <a:t>Entry of China: market reforms beginning in the late 1970s; joining the World Trade Organization (WTO) in 2001</a:t>
            </a:r>
          </a:p>
        </p:txBody>
      </p:sp>
    </p:spTree>
    <p:extLst>
      <p:ext uri="{BB962C8B-B14F-4D97-AF65-F5344CB8AC3E}">
        <p14:creationId xmlns="" xmlns:p14="http://schemas.microsoft.com/office/powerpoint/2010/main" val="4121591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Figure 1.2 Exports as a percentage of GDP, China and Germany, 1990 to 2018. Source: World Bank, World Development Indicators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1\Kenneth A. Reinert_fig. 1_2.jpg">
            <a:extLst>
              <a:ext uri="{FF2B5EF4-FFF2-40B4-BE49-F238E27FC236}">
                <a16:creationId xmlns:a16="http://schemas.microsoft.com/office/drawing/2014/main" xmlns="" id="{ED07506C-B4AE-FD41-8134-96AE76711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68" y="1219200"/>
            <a:ext cx="7223063" cy="486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EEAC5D1-077C-7147-BFDF-1AB67643CE03}"/>
              </a:ext>
            </a:extLst>
          </p:cNvPr>
          <p:cNvSpPr/>
          <p:nvPr/>
        </p:nvSpPr>
        <p:spPr>
          <a:xfrm>
            <a:off x="3429000" y="4191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Times" pitchFamily="2" charset="0"/>
              </a:rPr>
              <a:t>China’s exports as a percentage of GDP are substantially lower than those of Germany and</a:t>
            </a:r>
          </a:p>
          <a:p>
            <a:r>
              <a:rPr lang="en-US" dirty="0">
                <a:solidFill>
                  <a:srgbClr val="C00000"/>
                </a:solidFill>
                <a:latin typeface="Times" pitchFamily="2" charset="0"/>
              </a:rPr>
              <a:t>have been decreasing since 2006.</a:t>
            </a:r>
            <a:endParaRPr lang="en-US" dirty="0">
              <a:solidFill>
                <a:srgbClr val="C00000"/>
              </a:solidFill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939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B25D6-11CC-D049-BD89-706B86E75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9042026-D1AC-CB4E-AE47-497C38BC2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56EF62-31F9-644B-BFC3-5DD49E4F780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606925"/>
          </a:xfrm>
        </p:spPr>
        <p:txBody>
          <a:bodyPr/>
          <a:lstStyle/>
          <a:p>
            <a:r>
              <a:rPr lang="en-US" sz="2800" dirty="0"/>
              <a:t>Part I of the book will explore the major factors underlying international trade. Key concepts include:</a:t>
            </a:r>
          </a:p>
          <a:p>
            <a:pPr lvl="1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Comparative advantage</a:t>
            </a:r>
          </a:p>
          <a:p>
            <a:pPr lvl="1"/>
            <a:r>
              <a:rPr lang="en-US" sz="2400" dirty="0"/>
              <a:t>World Trade Organization</a:t>
            </a:r>
          </a:p>
          <a:p>
            <a:pPr lvl="1"/>
            <a:r>
              <a:rPr lang="en-US" sz="2400" dirty="0"/>
              <a:t>Preferential trade agreements</a:t>
            </a:r>
          </a:p>
          <a:p>
            <a:r>
              <a:rPr lang="en-US" sz="2800" dirty="0"/>
              <a:t>A full understanding of the factors underlying international trade will also require an understanding of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international production</a:t>
            </a:r>
            <a:r>
              <a:rPr lang="en-US" sz="2800" dirty="0"/>
              <a:t>, which will be taken up in Part II.</a:t>
            </a:r>
          </a:p>
        </p:txBody>
      </p:sp>
    </p:spTree>
    <p:extLst>
      <p:ext uri="{BB962C8B-B14F-4D97-AF65-F5344CB8AC3E}">
        <p14:creationId xmlns="" xmlns:p14="http://schemas.microsoft.com/office/powerpoint/2010/main" val="397624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Production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Production of a product in multiple countries</a:t>
            </a:r>
          </a:p>
          <a:p>
            <a:r>
              <a:rPr lang="en-US" dirty="0"/>
              <a:t>Can take place through 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Non-equity contracting</a:t>
            </a:r>
          </a:p>
          <a:p>
            <a:pPr lvl="2"/>
            <a:r>
              <a:rPr lang="en-US" dirty="0"/>
              <a:t>Foreign outsourcing, licensing and franchising</a:t>
            </a:r>
          </a:p>
          <a:p>
            <a:pPr lvl="1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Foreign direct investment (FDI) </a:t>
            </a:r>
            <a:r>
              <a:rPr lang="en-US" dirty="0"/>
              <a:t>undertaken by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multinational enterprises (MNEs)</a:t>
            </a:r>
          </a:p>
          <a:p>
            <a:pPr lvl="2"/>
            <a:r>
              <a:rPr lang="en-US" dirty="0"/>
              <a:t>Involves firms based in one country owning at least a 10 percent of firms producing in another country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Production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11725"/>
          </a:xfrm>
        </p:spPr>
        <p:txBody>
          <a:bodyPr/>
          <a:lstStyle/>
          <a:p>
            <a:pPr marL="571500" indent="-571500"/>
            <a:r>
              <a:rPr lang="en-US" sz="2600" dirty="0"/>
              <a:t>MNEs are particularly important actors in the world economy.</a:t>
            </a:r>
          </a:p>
          <a:p>
            <a:pPr marL="898525" lvl="1" indent="-571500"/>
            <a:r>
              <a:rPr lang="en-US" sz="2200" dirty="0"/>
              <a:t>MNEs account for approximately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one fourth </a:t>
            </a:r>
            <a:r>
              <a:rPr lang="en-US" sz="2200" dirty="0"/>
              <a:t>of world gross domestic product (GDP) or aggregate output. </a:t>
            </a:r>
          </a:p>
          <a:p>
            <a:pPr marL="898525" lvl="1" indent="-571500"/>
            <a:r>
              <a:rPr lang="en-US" sz="2200" dirty="0"/>
              <a:t>The sales of foreign affiliates of MNEs now exceed the volume of world trade.</a:t>
            </a:r>
          </a:p>
          <a:p>
            <a:pPr marL="898525" lvl="1" indent="-571500"/>
            <a:r>
              <a:rPr lang="en-US" sz="2200" dirty="0"/>
              <a:t>MNEs are involved in approximately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three fourths </a:t>
            </a:r>
            <a:r>
              <a:rPr lang="en-US" sz="2200" dirty="0"/>
              <a:t>of all world trade. </a:t>
            </a:r>
          </a:p>
          <a:p>
            <a:pPr marL="898525" lvl="1" indent="-571500"/>
            <a:r>
              <a:rPr lang="en-US" sz="2200" dirty="0"/>
              <a:t>Approximately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one third </a:t>
            </a:r>
            <a:r>
              <a:rPr lang="en-US" sz="2200" dirty="0"/>
              <a:t>of world trade takes place </a:t>
            </a:r>
            <a:r>
              <a:rPr lang="en-US" sz="2200" i="1" dirty="0"/>
              <a:t>within</a:t>
            </a:r>
            <a:r>
              <a:rPr lang="en-US" sz="2200" dirty="0"/>
              <a:t> MNEs.</a:t>
            </a:r>
          </a:p>
          <a:p>
            <a:pPr marL="898525" lvl="1" indent="-571500"/>
            <a:r>
              <a:rPr lang="en-US" sz="2200" dirty="0"/>
              <a:t>MNEs account for approximately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</a:rPr>
              <a:t>three fourths </a:t>
            </a:r>
            <a:r>
              <a:rPr lang="en-US" sz="2200" dirty="0"/>
              <a:t>of worldwide civilian research and development.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Figure 1.3 Nominal FDI Inflows to Low, Middle and High Income Countries, 1970 to 2018. Source: World Bank, World Development Indicators.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43240" y="6400800"/>
            <a:ext cx="2895600" cy="457200"/>
          </a:xfrm>
        </p:spPr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1\Kenneth A. Reinert_fig. 1_3.jpg">
            <a:extLst>
              <a:ext uri="{FF2B5EF4-FFF2-40B4-BE49-F238E27FC236}">
                <a16:creationId xmlns:a16="http://schemas.microsoft.com/office/drawing/2014/main" xmlns="" id="{A0E1694A-063F-7C46-8A06-6C6E5C1BD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268368" cy="479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2DB8EE-7F10-D549-A343-8E8E6AE13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13CFB55-E4AA-B947-85B9-33608D9C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F18F10-C0B9-EA43-84F2-0C81A44DF0D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Both contracting relationships and FDI are configured between countries in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global value chains </a:t>
            </a:r>
            <a:r>
              <a:rPr lang="en-US" sz="2800" dirty="0"/>
              <a:t>(GVCs).</a:t>
            </a:r>
          </a:p>
          <a:p>
            <a:r>
              <a:rPr lang="en-US" sz="2800" dirty="0"/>
              <a:t>GVCs: systems of value chains linked together in buyer-supplier or ownership relationships across countries</a:t>
            </a:r>
          </a:p>
          <a:p>
            <a:pPr lvl="1"/>
            <a:r>
              <a:rPr lang="en-US" sz="2400" dirty="0"/>
              <a:t>ICT-enabled GVCs are the defining feature of modern globalization (Baldwin 2016)</a:t>
            </a:r>
          </a:p>
          <a:p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Migration</a:t>
            </a:r>
            <a:r>
              <a:rPr lang="en-US" sz="2800" dirty="0"/>
              <a:t>: relevant to international production</a:t>
            </a:r>
          </a:p>
          <a:p>
            <a:pPr lvl="1"/>
            <a:r>
              <a:rPr lang="en-US" sz="2400" dirty="0"/>
              <a:t>3 to 4 percent of the world’s population has migrated</a:t>
            </a:r>
          </a:p>
        </p:txBody>
      </p:sp>
    </p:spTree>
    <p:extLst>
      <p:ext uri="{BB962C8B-B14F-4D97-AF65-F5344CB8AC3E}">
        <p14:creationId xmlns="" xmlns:p14="http://schemas.microsoft.com/office/powerpoint/2010/main" val="340491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Finance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7638"/>
            <a:ext cx="8229600" cy="4830762"/>
          </a:xfrm>
        </p:spPr>
        <p:txBody>
          <a:bodyPr/>
          <a:lstStyle/>
          <a:p>
            <a:r>
              <a:rPr lang="en-US" sz="2800" dirty="0"/>
              <a:t>Refers to the exchange of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assets</a:t>
            </a:r>
            <a:r>
              <a:rPr lang="en-US" sz="2800" dirty="0"/>
              <a:t> among countries </a:t>
            </a:r>
          </a:p>
          <a:p>
            <a:pPr lvl="1"/>
            <a:r>
              <a:rPr lang="en-US" sz="2400" dirty="0"/>
              <a:t>Individuals and firms around the world conduct international transactions in </a:t>
            </a:r>
          </a:p>
          <a:p>
            <a:pPr lvl="2"/>
            <a:r>
              <a:rPr lang="en-US" sz="2000" dirty="0"/>
              <a:t>Currencies</a:t>
            </a:r>
          </a:p>
          <a:p>
            <a:pPr lvl="2"/>
            <a:r>
              <a:rPr lang="en-US" sz="2000" dirty="0"/>
              <a:t>Equities</a:t>
            </a:r>
          </a:p>
          <a:p>
            <a:pPr lvl="2"/>
            <a:r>
              <a:rPr lang="en-US" sz="2000" dirty="0"/>
              <a:t>Government bonds</a:t>
            </a:r>
          </a:p>
          <a:p>
            <a:pPr lvl="2"/>
            <a:r>
              <a:rPr lang="en-US" sz="2000" dirty="0"/>
              <a:t>Corporate bonds (commercial paper)</a:t>
            </a:r>
          </a:p>
          <a:p>
            <a:pPr lvl="2"/>
            <a:r>
              <a:rPr lang="en-US" sz="2000" dirty="0"/>
              <a:t>Real estate </a:t>
            </a:r>
          </a:p>
          <a:p>
            <a:r>
              <a:rPr lang="en-US" sz="2800" dirty="0"/>
              <a:t>Plays increasingly important role in the world economy: </a:t>
            </a:r>
            <a:r>
              <a:rPr lang="en-US" sz="2000" dirty="0"/>
              <a:t>foreign exchange transactions are </a:t>
            </a:r>
            <a:r>
              <a:rPr lang="en-US" sz="2000" i="1" dirty="0"/>
              <a:t>much larger than </a:t>
            </a:r>
            <a:r>
              <a:rPr lang="en-US" sz="2000" dirty="0"/>
              <a:t>trade transactions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5E4114-97A7-6941-BD71-4A3CA261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Finance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AF6589-37F6-084F-9428-7C22D97AC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A231B9-9860-E04C-A92A-42280E538A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Capital flows </a:t>
            </a:r>
            <a:r>
              <a:rPr lang="en-US" sz="2400" dirty="0"/>
              <a:t>of global finance: can be destabilizing (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balance of payments </a:t>
            </a:r>
            <a:r>
              <a:rPr lang="en-US" sz="2400" dirty="0"/>
              <a:t>crises, financial crises)</a:t>
            </a:r>
          </a:p>
          <a:p>
            <a:r>
              <a:rPr lang="en-US" sz="2400" dirty="0"/>
              <a:t>A process known as c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apital flight</a:t>
            </a:r>
            <a:r>
              <a:rPr lang="en-US" sz="2400" dirty="0"/>
              <a:t>: investors selling a country’s assets and reallocating their portfolios into other countries’ assets</a:t>
            </a:r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Global Financial Crisis </a:t>
            </a:r>
            <a:r>
              <a:rPr lang="en-US" sz="2400" dirty="0"/>
              <a:t>beginning in 2008, with roots in the US housing market. Its most severe effects were felt in Europe.</a:t>
            </a:r>
          </a:p>
          <a:p>
            <a:r>
              <a:rPr lang="en-US" sz="2400" dirty="0"/>
              <a:t>International finance is a realm of increasing importance in the modern world economy.</a:t>
            </a:r>
          </a:p>
        </p:txBody>
      </p:sp>
    </p:spTree>
    <p:extLst>
      <p:ext uri="{BB962C8B-B14F-4D97-AF65-F5344CB8AC3E}">
        <p14:creationId xmlns="" xmlns:p14="http://schemas.microsoft.com/office/powerpoint/2010/main" val="145746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Impacts on International Development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7638"/>
            <a:ext cx="8229600" cy="4678362"/>
          </a:xfrm>
        </p:spPr>
        <p:txBody>
          <a:bodyPr/>
          <a:lstStyle/>
          <a:p>
            <a:r>
              <a:rPr lang="en-US" sz="2400" dirty="0"/>
              <a:t>It is hoped that the processes of international trade, production and finance will contribute to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international development</a:t>
            </a:r>
            <a:r>
              <a:rPr lang="en-US" sz="2400" dirty="0"/>
              <a:t>, namely improved levels of welfare and standards of living throughout the world.</a:t>
            </a:r>
          </a:p>
          <a:p>
            <a:r>
              <a:rPr lang="en-US" sz="2400" dirty="0"/>
              <a:t>Two major issues usually arise </a:t>
            </a:r>
          </a:p>
          <a:p>
            <a:pPr lvl="1"/>
            <a:r>
              <a:rPr lang="en-US" sz="2000" dirty="0"/>
              <a:t>how we </a:t>
            </a:r>
            <a:r>
              <a:rPr lang="en-US" sz="2000" i="1" dirty="0"/>
              <a:t>conceptualize</a:t>
            </a:r>
            <a:r>
              <a:rPr lang="en-US" sz="2000" dirty="0"/>
              <a:t> levels of welfare or standards of living. </a:t>
            </a:r>
          </a:p>
          <a:p>
            <a:pPr lvl="1"/>
            <a:r>
              <a:rPr lang="en-US" sz="2000" dirty="0"/>
              <a:t>how the processes of international trade, international production, and international finance support or undermine international development.</a:t>
            </a:r>
            <a:endParaRPr lang="en-US" sz="2400" dirty="0"/>
          </a:p>
          <a:p>
            <a:pPr lvl="1"/>
            <a:r>
              <a:rPr lang="en-US" sz="2000" dirty="0"/>
              <a:t>Neither of these issues has been fully settled.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01758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Impacts on International Development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Department of Economics</a:t>
            </a:r>
          </a:p>
          <a:p>
            <a:r>
              <a:rPr lang="en-US" altLang="en-US" dirty="0" smtClean="0"/>
              <a:t>GC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Different ways of defining development:</a:t>
            </a:r>
          </a:p>
          <a:p>
            <a:pPr lvl="1"/>
            <a:r>
              <a:rPr lang="en-US" sz="2000" dirty="0"/>
              <a:t>Mainstream economics: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gross domestic product per capita </a:t>
            </a:r>
            <a:r>
              <a:rPr lang="en-US" sz="2000" dirty="0"/>
              <a:t>(the average value of production produced by a citizen of a country)</a:t>
            </a:r>
          </a:p>
          <a:p>
            <a:pPr lvl="2"/>
            <a:r>
              <a:rPr lang="en-US" sz="1600" dirty="0"/>
              <a:t>Limitation: GDP is </a:t>
            </a:r>
            <a:r>
              <a:rPr lang="en-US" sz="1600" i="1" dirty="0"/>
              <a:t>not</a:t>
            </a:r>
            <a:r>
              <a:rPr lang="en-US" sz="1600" dirty="0"/>
              <a:t> a measure of welfare</a:t>
            </a:r>
          </a:p>
          <a:p>
            <a:pPr lvl="1"/>
            <a:r>
              <a:rPr lang="en-US" sz="2000" dirty="0"/>
              <a:t>Main alternative: the “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capabilities</a:t>
            </a:r>
            <a:r>
              <a:rPr lang="en-US" sz="2000" dirty="0"/>
              <a:t>” approach, which assesses development outcomes in terms of a range of human capabilities—things people can actually achieve</a:t>
            </a:r>
          </a:p>
          <a:p>
            <a:pPr lvl="2"/>
            <a:r>
              <a:rPr lang="en-US" sz="1800" dirty="0"/>
              <a:t>The capabilities approach is often assessed using the 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</a:rPr>
              <a:t>Human Development Index</a:t>
            </a:r>
            <a:r>
              <a:rPr lang="en-US" sz="1800" dirty="0"/>
              <a:t> (HDI), developed by the UNDP</a:t>
            </a:r>
            <a:endParaRPr lang="en-US" sz="2400" dirty="0"/>
          </a:p>
          <a:p>
            <a:pPr lvl="3"/>
            <a:r>
              <a:rPr lang="en-US" sz="1800" dirty="0"/>
              <a:t>Per capita income</a:t>
            </a:r>
          </a:p>
          <a:p>
            <a:pPr lvl="3"/>
            <a:r>
              <a:rPr lang="en-US" sz="1800" dirty="0"/>
              <a:t>Average life expectancy</a:t>
            </a:r>
          </a:p>
          <a:p>
            <a:pPr lvl="3"/>
            <a:r>
              <a:rPr lang="en-US" sz="1800" dirty="0"/>
              <a:t>Average levels of education</a:t>
            </a:r>
          </a:p>
          <a:p>
            <a:r>
              <a:rPr lang="en-US" sz="2400" dirty="0"/>
              <a:t>Development outcomes vary </a:t>
            </a:r>
            <a:r>
              <a:rPr lang="en-US" sz="2400" i="1" dirty="0"/>
              <a:t>widely </a:t>
            </a:r>
            <a:r>
              <a:rPr lang="en-US" sz="2400" dirty="0"/>
              <a:t>across countries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2823</TotalTime>
  <Words>916</Words>
  <Application>Microsoft Office PowerPoint</Application>
  <PresentationFormat>On-screen Show (4:3)</PresentationFormat>
  <Paragraphs>119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INTERNATIONAL ECONOMIS</vt:lpstr>
      <vt:lpstr>Introduction</vt:lpstr>
      <vt:lpstr>International Trade</vt:lpstr>
      <vt:lpstr>Figure 1.1 Gross Domestic Product and Exports in the World Economy, 1970 to 2018 (1970=100). Source: World Bank, World Development Indicators </vt:lpstr>
      <vt:lpstr>Expansion of international trade</vt:lpstr>
      <vt:lpstr>Figure 1.2 Exports as a percentage of GDP, China and Germany, 1990 to 2018. Source: World Bank, World Development Indicators </vt:lpstr>
      <vt:lpstr>International Trade</vt:lpstr>
      <vt:lpstr>International Production</vt:lpstr>
      <vt:lpstr>International Production</vt:lpstr>
      <vt:lpstr>Figure 1.3 Nominal FDI Inflows to Low, Middle and High Income Countries, 1970 to 2018. Source: World Bank, World Development Indicators.</vt:lpstr>
      <vt:lpstr>International Production</vt:lpstr>
      <vt:lpstr>International Finance</vt:lpstr>
      <vt:lpstr>International Finance</vt:lpstr>
      <vt:lpstr>Impacts on International Development</vt:lpstr>
      <vt:lpstr>Impacts on International Development</vt:lpstr>
    </vt:vector>
  </TitlesOfParts>
  <Company>GMU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Kenneth</dc:creator>
  <cp:lastModifiedBy>user</cp:lastModifiedBy>
  <cp:revision>115</cp:revision>
  <dcterms:created xsi:type="dcterms:W3CDTF">2009-09-02T15:55:36Z</dcterms:created>
  <dcterms:modified xsi:type="dcterms:W3CDTF">2022-07-23T06:29:37Z</dcterms:modified>
</cp:coreProperties>
</file>